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75" r:id="rId4"/>
    <p:sldId id="258" r:id="rId5"/>
    <p:sldId id="261" r:id="rId6"/>
    <p:sldId id="259" r:id="rId7"/>
    <p:sldId id="260" r:id="rId8"/>
    <p:sldId id="263" r:id="rId9"/>
    <p:sldId id="264" r:id="rId10"/>
    <p:sldId id="271" r:id="rId11"/>
    <p:sldId id="270" r:id="rId12"/>
    <p:sldId id="273" r:id="rId13"/>
    <p:sldId id="265" r:id="rId14"/>
    <p:sldId id="266"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03" autoAdjust="0"/>
    <p:restoredTop sz="94660"/>
  </p:normalViewPr>
  <p:slideViewPr>
    <p:cSldViewPr snapToGrid="0">
      <p:cViewPr varScale="1">
        <p:scale>
          <a:sx n="219" d="100"/>
          <a:sy n="219" d="100"/>
        </p:scale>
        <p:origin x="12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10/26/21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flow.org/api_docs/python/tf/keras/Model#sav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xmlns="">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xmlns="">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3"/>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Max Pooling, Average Pooling,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64028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62697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5C27-48B6-724D-8C9E-F7E5C86863BB}"/>
              </a:ext>
            </a:extLst>
          </p:cNvPr>
          <p:cNvSpPr>
            <a:spLocks noGrp="1"/>
          </p:cNvSpPr>
          <p:nvPr>
            <p:ph type="title"/>
          </p:nvPr>
        </p:nvSpPr>
        <p:spPr/>
        <p:txBody>
          <a:bodyPr/>
          <a:lstStyle/>
          <a:p>
            <a:r>
              <a:rPr lang="en-US" dirty="0"/>
              <a:t>Step 6: Save the Model</a:t>
            </a:r>
          </a:p>
        </p:txBody>
      </p:sp>
      <p:sp>
        <p:nvSpPr>
          <p:cNvPr id="4" name="Slide Number Placeholder 3">
            <a:extLst>
              <a:ext uri="{FF2B5EF4-FFF2-40B4-BE49-F238E27FC236}">
                <a16:creationId xmlns:a16="http://schemas.microsoft.com/office/drawing/2014/main" id="{E4910645-675C-764B-9C77-ED53BA6AF602}"/>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5" name="TextBox 4">
            <a:extLst>
              <a:ext uri="{FF2B5EF4-FFF2-40B4-BE49-F238E27FC236}">
                <a16:creationId xmlns:a16="http://schemas.microsoft.com/office/drawing/2014/main" id="{6A768110-F65B-314B-AE32-CA06C6874116}"/>
              </a:ext>
            </a:extLst>
          </p:cNvPr>
          <p:cNvSpPr txBox="1"/>
          <p:nvPr/>
        </p:nvSpPr>
        <p:spPr>
          <a:xfrm>
            <a:off x="9397645" y="23259"/>
            <a:ext cx="2794355"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https://</a:t>
            </a:r>
            <a:r>
              <a:rPr lang="en-US" sz="800" dirty="0" err="1">
                <a:latin typeface="Arial" panose="020B0604020202020204" pitchFamily="34" charset="0"/>
                <a:cs typeface="Arial" panose="020B0604020202020204" pitchFamily="34" charset="0"/>
              </a:rPr>
              <a:t>www.tensorflow.org</a:t>
            </a:r>
            <a:r>
              <a:rPr lang="en-US" sz="800" dirty="0">
                <a:latin typeface="Arial" panose="020B0604020202020204" pitchFamily="34" charset="0"/>
                <a:cs typeface="Arial" panose="020B0604020202020204" pitchFamily="34" charset="0"/>
              </a:rPr>
              <a:t>/tutorials/</a:t>
            </a:r>
            <a:r>
              <a:rPr lang="en-US" sz="800" dirty="0" err="1">
                <a:latin typeface="Arial" panose="020B0604020202020204" pitchFamily="34" charset="0"/>
                <a:cs typeface="Arial" panose="020B0604020202020204" pitchFamily="34" charset="0"/>
              </a:rPr>
              <a:t>keras</a:t>
            </a:r>
            <a:r>
              <a:rPr lang="en-US" sz="800" dirty="0">
                <a:latin typeface="Arial" panose="020B0604020202020204" pitchFamily="34" charset="0"/>
                <a:cs typeface="Arial" panose="020B0604020202020204" pitchFamily="34" charset="0"/>
              </a:rPr>
              <a:t>/</a:t>
            </a:r>
            <a:r>
              <a:rPr lang="en-US" sz="800" dirty="0" err="1">
                <a:latin typeface="Arial" panose="020B0604020202020204" pitchFamily="34" charset="0"/>
                <a:cs typeface="Arial" panose="020B0604020202020204" pitchFamily="34" charset="0"/>
              </a:rPr>
              <a:t>save_and_load</a:t>
            </a:r>
            <a:endParaRPr lang="en-US" sz="800" dirty="0"/>
          </a:p>
        </p:txBody>
      </p:sp>
      <p:sp>
        <p:nvSpPr>
          <p:cNvPr id="11" name="Down Arrow 10">
            <a:extLst>
              <a:ext uri="{FF2B5EF4-FFF2-40B4-BE49-F238E27FC236}">
                <a16:creationId xmlns:a16="http://schemas.microsoft.com/office/drawing/2014/main" id="{7FE778BD-24F4-0149-9C77-25AD56DAE149}"/>
              </a:ext>
            </a:extLst>
          </p:cNvPr>
          <p:cNvSpPr/>
          <p:nvPr/>
        </p:nvSpPr>
        <p:spPr>
          <a:xfrm>
            <a:off x="8118046" y="3390328"/>
            <a:ext cx="1073599" cy="946338"/>
          </a:xfrm>
          <a:prstGeom prst="down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E8D27F6-CE0B-B347-9707-9E9D73D27486}"/>
              </a:ext>
            </a:extLst>
          </p:cNvPr>
          <p:cNvGrpSpPr/>
          <p:nvPr/>
        </p:nvGrpSpPr>
        <p:grpSpPr>
          <a:xfrm>
            <a:off x="5666358" y="706086"/>
            <a:ext cx="6268566" cy="2910569"/>
            <a:chOff x="5692536" y="264505"/>
            <a:chExt cx="6753027" cy="3135510"/>
          </a:xfrm>
        </p:grpSpPr>
        <p:grpSp>
          <p:nvGrpSpPr>
            <p:cNvPr id="12" name="Group 11">
              <a:extLst>
                <a:ext uri="{FF2B5EF4-FFF2-40B4-BE49-F238E27FC236}">
                  <a16:creationId xmlns:a16="http://schemas.microsoft.com/office/drawing/2014/main" id="{4B17FE91-2399-F645-906E-28F5B9E1C311}"/>
                </a:ext>
              </a:extLst>
            </p:cNvPr>
            <p:cNvGrpSpPr/>
            <p:nvPr/>
          </p:nvGrpSpPr>
          <p:grpSpPr>
            <a:xfrm>
              <a:off x="5692536" y="264505"/>
              <a:ext cx="6408947" cy="2852366"/>
              <a:chOff x="492207" y="492754"/>
              <a:chExt cx="6408947" cy="2852366"/>
            </a:xfrm>
          </p:grpSpPr>
          <p:sp>
            <p:nvSpPr>
              <p:cNvPr id="13" name="Rectangle 12">
                <a:extLst>
                  <a:ext uri="{FF2B5EF4-FFF2-40B4-BE49-F238E27FC236}">
                    <a16:creationId xmlns:a16="http://schemas.microsoft.com/office/drawing/2014/main" id="{5964D59F-EAD6-D147-A527-3C21F236C9E8}"/>
                  </a:ext>
                </a:extLst>
              </p:cNvPr>
              <p:cNvSpPr/>
              <p:nvPr/>
            </p:nvSpPr>
            <p:spPr>
              <a:xfrm>
                <a:off x="3923522" y="55249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14" name="Rectangle 13">
                <a:extLst>
                  <a:ext uri="{FF2B5EF4-FFF2-40B4-BE49-F238E27FC236}">
                    <a16:creationId xmlns:a16="http://schemas.microsoft.com/office/drawing/2014/main" id="{2E7BDA9E-D12D-D143-AF98-9AC26E04A7CF}"/>
                  </a:ext>
                </a:extLst>
              </p:cNvPr>
              <p:cNvSpPr/>
              <p:nvPr/>
            </p:nvSpPr>
            <p:spPr>
              <a:xfrm>
                <a:off x="4576970" y="1406455"/>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60809F-B993-924F-B158-ECD756F302F8}"/>
                  </a:ext>
                </a:extLst>
              </p:cNvPr>
              <p:cNvSpPr txBox="1"/>
              <p:nvPr/>
            </p:nvSpPr>
            <p:spPr>
              <a:xfrm>
                <a:off x="4178314" y="1024766"/>
                <a:ext cx="951992" cy="369332"/>
              </a:xfrm>
              <a:prstGeom prst="rect">
                <a:avLst/>
              </a:prstGeom>
              <a:noFill/>
            </p:spPr>
            <p:txBody>
              <a:bodyPr wrap="none" rtlCol="0">
                <a:spAutoFit/>
              </a:bodyPr>
              <a:lstStyle/>
              <a:p>
                <a:r>
                  <a:rPr lang="en-US" dirty="0"/>
                  <a:t>Softmax</a:t>
                </a:r>
              </a:p>
            </p:txBody>
          </p:sp>
          <p:cxnSp>
            <p:nvCxnSpPr>
              <p:cNvPr id="16" name="Straight Arrow Connector 15">
                <a:extLst>
                  <a:ext uri="{FF2B5EF4-FFF2-40B4-BE49-F238E27FC236}">
                    <a16:creationId xmlns:a16="http://schemas.microsoft.com/office/drawing/2014/main" id="{D6DD28C0-72FA-7145-83B3-49DF0DE0A33B}"/>
                  </a:ext>
                </a:extLst>
              </p:cNvPr>
              <p:cNvCxnSpPr>
                <a:cxnSpLocks/>
              </p:cNvCxnSpPr>
              <p:nvPr/>
            </p:nvCxnSpPr>
            <p:spPr>
              <a:xfrm>
                <a:off x="1651556" y="1949478"/>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FED540-E6F9-3E45-B085-90BABE2556AE}"/>
                  </a:ext>
                </a:extLst>
              </p:cNvPr>
              <p:cNvCxnSpPr>
                <a:cxnSpLocks/>
                <a:endCxn id="13" idx="1"/>
              </p:cNvCxnSpPr>
              <p:nvPr/>
            </p:nvCxnSpPr>
            <p:spPr>
              <a:xfrm>
                <a:off x="3684079" y="1948807"/>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CDB6AD-BAD4-9343-835D-C2247723C43E}"/>
                  </a:ext>
                </a:extLst>
              </p:cNvPr>
              <p:cNvCxnSpPr>
                <a:cxnSpLocks/>
                <a:stCxn id="13" idx="3"/>
                <a:endCxn id="14" idx="1"/>
              </p:cNvCxnSpPr>
              <p:nvPr/>
            </p:nvCxnSpPr>
            <p:spPr>
              <a:xfrm>
                <a:off x="4218851" y="1948807"/>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0C4A82E-C9DC-4D43-A94E-3F31DCEAF592}"/>
                  </a:ext>
                </a:extLst>
              </p:cNvPr>
              <p:cNvSpPr txBox="1"/>
              <p:nvPr/>
            </p:nvSpPr>
            <p:spPr>
              <a:xfrm>
                <a:off x="4444958" y="2613063"/>
                <a:ext cx="418704" cy="369332"/>
              </a:xfrm>
              <a:prstGeom prst="rect">
                <a:avLst/>
              </a:prstGeom>
              <a:noFill/>
            </p:spPr>
            <p:txBody>
              <a:bodyPr wrap="none" rtlCol="0">
                <a:spAutoFit/>
              </a:bodyPr>
              <a:lstStyle/>
              <a:p>
                <a:r>
                  <a:rPr lang="en-US" dirty="0"/>
                  <a:t>10</a:t>
                </a:r>
              </a:p>
            </p:txBody>
          </p:sp>
          <p:sp>
            <p:nvSpPr>
              <p:cNvPr id="20" name="TextBox 19">
                <a:extLst>
                  <a:ext uri="{FF2B5EF4-FFF2-40B4-BE49-F238E27FC236}">
                    <a16:creationId xmlns:a16="http://schemas.microsoft.com/office/drawing/2014/main" id="{9311DE57-7F86-F843-972E-3C506D2F7353}"/>
                  </a:ext>
                </a:extLst>
              </p:cNvPr>
              <p:cNvSpPr txBox="1"/>
              <p:nvPr/>
            </p:nvSpPr>
            <p:spPr>
              <a:xfrm>
                <a:off x="1054168" y="2349528"/>
                <a:ext cx="418704" cy="369332"/>
              </a:xfrm>
              <a:prstGeom prst="rect">
                <a:avLst/>
              </a:prstGeom>
              <a:noFill/>
            </p:spPr>
            <p:txBody>
              <a:bodyPr wrap="none" rtlCol="0">
                <a:spAutoFit/>
              </a:bodyPr>
              <a:lstStyle/>
              <a:p>
                <a:r>
                  <a:rPr lang="en-US" dirty="0"/>
                  <a:t>28</a:t>
                </a:r>
              </a:p>
            </p:txBody>
          </p:sp>
          <p:sp>
            <p:nvSpPr>
              <p:cNvPr id="21" name="TextBox 20">
                <a:extLst>
                  <a:ext uri="{FF2B5EF4-FFF2-40B4-BE49-F238E27FC236}">
                    <a16:creationId xmlns:a16="http://schemas.microsoft.com/office/drawing/2014/main" id="{948C6704-6361-B04B-8724-317365D07957}"/>
                  </a:ext>
                </a:extLst>
              </p:cNvPr>
              <p:cNvSpPr txBox="1"/>
              <p:nvPr/>
            </p:nvSpPr>
            <p:spPr>
              <a:xfrm>
                <a:off x="492207" y="1764812"/>
                <a:ext cx="418704" cy="369332"/>
              </a:xfrm>
              <a:prstGeom prst="rect">
                <a:avLst/>
              </a:prstGeom>
              <a:noFill/>
            </p:spPr>
            <p:txBody>
              <a:bodyPr wrap="none" rtlCol="0">
                <a:spAutoFit/>
              </a:bodyPr>
              <a:lstStyle/>
              <a:p>
                <a:r>
                  <a:rPr lang="en-US" dirty="0"/>
                  <a:t>28</a:t>
                </a:r>
              </a:p>
            </p:txBody>
          </p:sp>
          <p:sp>
            <p:nvSpPr>
              <p:cNvPr id="22" name="Rectangle 21">
                <a:extLst>
                  <a:ext uri="{FF2B5EF4-FFF2-40B4-BE49-F238E27FC236}">
                    <a16:creationId xmlns:a16="http://schemas.microsoft.com/office/drawing/2014/main" id="{29DB3D50-FDED-6442-93BE-54FE2F1CB6D2}"/>
                  </a:ext>
                </a:extLst>
              </p:cNvPr>
              <p:cNvSpPr/>
              <p:nvPr/>
            </p:nvSpPr>
            <p:spPr>
              <a:xfrm>
                <a:off x="1984333" y="49275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23" name="Rectangle 22">
                <a:extLst>
                  <a:ext uri="{FF2B5EF4-FFF2-40B4-BE49-F238E27FC236}">
                    <a16:creationId xmlns:a16="http://schemas.microsoft.com/office/drawing/2014/main" id="{99FF7FFB-DC5E-8843-A2A1-B724E4E2D7A5}"/>
                  </a:ext>
                </a:extLst>
              </p:cNvPr>
              <p:cNvSpPr/>
              <p:nvPr/>
            </p:nvSpPr>
            <p:spPr>
              <a:xfrm>
                <a:off x="2379749" y="492754"/>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24" name="Straight Arrow Connector 23">
                <a:extLst>
                  <a:ext uri="{FF2B5EF4-FFF2-40B4-BE49-F238E27FC236}">
                    <a16:creationId xmlns:a16="http://schemas.microsoft.com/office/drawing/2014/main" id="{3A22B4CE-958B-804A-8892-D2414689AEAC}"/>
                  </a:ext>
                </a:extLst>
              </p:cNvPr>
              <p:cNvCxnSpPr>
                <a:cxnSpLocks/>
              </p:cNvCxnSpPr>
              <p:nvPr/>
            </p:nvCxnSpPr>
            <p:spPr>
              <a:xfrm>
                <a:off x="2689524" y="1974192"/>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C8E7D58-3885-DF47-A210-AF5ABFC058BA}"/>
                  </a:ext>
                </a:extLst>
              </p:cNvPr>
              <p:cNvSpPr/>
              <p:nvPr/>
            </p:nvSpPr>
            <p:spPr>
              <a:xfrm>
                <a:off x="2997587" y="51746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26" name="Rectangle 25">
                <a:extLst>
                  <a:ext uri="{FF2B5EF4-FFF2-40B4-BE49-F238E27FC236}">
                    <a16:creationId xmlns:a16="http://schemas.microsoft.com/office/drawing/2014/main" id="{181B48A9-D832-C54F-9CA8-95EC60059D41}"/>
                  </a:ext>
                </a:extLst>
              </p:cNvPr>
              <p:cNvSpPr/>
              <p:nvPr/>
            </p:nvSpPr>
            <p:spPr>
              <a:xfrm>
                <a:off x="3393003" y="51746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pic>
            <p:nvPicPr>
              <p:cNvPr id="27" name="Picture 26">
                <a:extLst>
                  <a:ext uri="{FF2B5EF4-FFF2-40B4-BE49-F238E27FC236}">
                    <a16:creationId xmlns:a16="http://schemas.microsoft.com/office/drawing/2014/main" id="{B48BDED5-0BD1-BC4E-8849-E45996825AFB}"/>
                  </a:ext>
                </a:extLst>
              </p:cNvPr>
              <p:cNvPicPr>
                <a:picLocks noChangeAspect="1"/>
              </p:cNvPicPr>
              <p:nvPr/>
            </p:nvPicPr>
            <p:blipFill>
              <a:blip r:embed="rId2"/>
              <a:stretch>
                <a:fillRect/>
              </a:stretch>
            </p:blipFill>
            <p:spPr>
              <a:xfrm>
                <a:off x="4863662" y="1444505"/>
                <a:ext cx="2037492" cy="1089689"/>
              </a:xfrm>
              <a:prstGeom prst="rect">
                <a:avLst/>
              </a:prstGeom>
            </p:spPr>
          </p:pic>
          <p:pic>
            <p:nvPicPr>
              <p:cNvPr id="28" name="Picture 27">
                <a:extLst>
                  <a:ext uri="{FF2B5EF4-FFF2-40B4-BE49-F238E27FC236}">
                    <a16:creationId xmlns:a16="http://schemas.microsoft.com/office/drawing/2014/main" id="{FE6E2189-01EA-6043-A76E-DF1DF6AC0E2A}"/>
                  </a:ext>
                </a:extLst>
              </p:cNvPr>
              <p:cNvPicPr>
                <a:picLocks noChangeAspect="1"/>
              </p:cNvPicPr>
              <p:nvPr/>
            </p:nvPicPr>
            <p:blipFill rotWithShape="1">
              <a:blip r:embed="rId2"/>
              <a:srcRect r="52534" b="15693"/>
              <a:stretch/>
            </p:blipFill>
            <p:spPr>
              <a:xfrm>
                <a:off x="848029" y="1444505"/>
                <a:ext cx="967123" cy="918684"/>
              </a:xfrm>
              <a:prstGeom prst="rect">
                <a:avLst/>
              </a:prstGeom>
            </p:spPr>
          </p:pic>
        </p:grpSp>
        <p:sp>
          <p:nvSpPr>
            <p:cNvPr id="29" name="TextBox 28">
              <a:extLst>
                <a:ext uri="{FF2B5EF4-FFF2-40B4-BE49-F238E27FC236}">
                  <a16:creationId xmlns:a16="http://schemas.microsoft.com/office/drawing/2014/main" id="{F42F5C2D-A965-0E4F-8CB3-93D50E781DDF}"/>
                </a:ext>
              </a:extLst>
            </p:cNvPr>
            <p:cNvSpPr txBox="1"/>
            <p:nvPr/>
          </p:nvSpPr>
          <p:spPr>
            <a:xfrm>
              <a:off x="10355375" y="3030683"/>
              <a:ext cx="2090188" cy="369332"/>
            </a:xfrm>
            <a:prstGeom prst="rect">
              <a:avLst/>
            </a:prstGeom>
            <a:noFill/>
          </p:spPr>
          <p:txBody>
            <a:bodyPr wrap="none" rtlCol="0">
              <a:spAutoFit/>
            </a:bodyPr>
            <a:lstStyle/>
            <a:p>
              <a:r>
                <a:rPr lang="en-US" b="1" dirty="0"/>
                <a:t>Well trained model!</a:t>
              </a:r>
            </a:p>
          </p:txBody>
        </p:sp>
        <p:cxnSp>
          <p:nvCxnSpPr>
            <p:cNvPr id="30" name="Curved Connector 29">
              <a:extLst>
                <a:ext uri="{FF2B5EF4-FFF2-40B4-BE49-F238E27FC236}">
                  <a16:creationId xmlns:a16="http://schemas.microsoft.com/office/drawing/2014/main" id="{CB64C08A-EF8D-9B4E-8689-2A4F3560B37B}"/>
                </a:ext>
              </a:extLst>
            </p:cNvPr>
            <p:cNvCxnSpPr>
              <a:stCxn id="29" idx="1"/>
            </p:cNvCxnSpPr>
            <p:nvPr/>
          </p:nvCxnSpPr>
          <p:spPr>
            <a:xfrm rot="10800000">
              <a:off x="9854639" y="2945159"/>
              <a:ext cx="500736" cy="270190"/>
            </a:xfrm>
            <a:prstGeom prst="curvedConnector3">
              <a:avLst/>
            </a:prstGeom>
            <a:ln w="19050">
              <a:tailEnd type="triangle"/>
            </a:ln>
          </p:spPr>
          <p:style>
            <a:lnRef idx="1">
              <a:schemeClr val="dk1"/>
            </a:lnRef>
            <a:fillRef idx="0">
              <a:schemeClr val="dk1"/>
            </a:fillRef>
            <a:effectRef idx="0">
              <a:schemeClr val="dk1"/>
            </a:effectRef>
            <a:fontRef idx="minor">
              <a:schemeClr val="tx1"/>
            </a:fontRef>
          </p:style>
        </p:cxnSp>
      </p:grpSp>
      <p:sp>
        <p:nvSpPr>
          <p:cNvPr id="31" name="Rounded Rectangle 30">
            <a:extLst>
              <a:ext uri="{FF2B5EF4-FFF2-40B4-BE49-F238E27FC236}">
                <a16:creationId xmlns:a16="http://schemas.microsoft.com/office/drawing/2014/main" id="{97364562-E000-9B4A-A50A-B7BFF28277C0}"/>
              </a:ext>
            </a:extLst>
          </p:cNvPr>
          <p:cNvSpPr/>
          <p:nvPr/>
        </p:nvSpPr>
        <p:spPr>
          <a:xfrm>
            <a:off x="6463846" y="4374890"/>
            <a:ext cx="4381995" cy="619089"/>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model.save</a:t>
            </a:r>
            <a:r>
              <a:rPr lang="en-US" b="1" dirty="0">
                <a:solidFill>
                  <a:schemeClr val="tx1"/>
                </a:solidFill>
              </a:rPr>
              <a:t>() </a:t>
            </a:r>
            <a:r>
              <a:rPr lang="en-US" dirty="0">
                <a:solidFill>
                  <a:schemeClr val="tx1"/>
                </a:solidFill>
              </a:rPr>
              <a:t>to save the model to disk.</a:t>
            </a:r>
            <a:endParaRPr lang="en-US" b="1" dirty="0">
              <a:solidFill>
                <a:schemeClr val="tx1"/>
              </a:solidFill>
            </a:endParaRPr>
          </a:p>
        </p:txBody>
      </p:sp>
      <p:sp>
        <p:nvSpPr>
          <p:cNvPr id="32" name="Rounded Rectangle 31">
            <a:extLst>
              <a:ext uri="{FF2B5EF4-FFF2-40B4-BE49-F238E27FC236}">
                <a16:creationId xmlns:a16="http://schemas.microsoft.com/office/drawing/2014/main" id="{1E7A48D5-3FA8-924B-81BF-35B2A27EA5B6}"/>
              </a:ext>
            </a:extLst>
          </p:cNvPr>
          <p:cNvSpPr/>
          <p:nvPr/>
        </p:nvSpPr>
        <p:spPr>
          <a:xfrm>
            <a:off x="6463846" y="6105607"/>
            <a:ext cx="4381995" cy="619088"/>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the Model using </a:t>
            </a:r>
            <a:r>
              <a:rPr lang="en-US" b="1" dirty="0" err="1">
                <a:solidFill>
                  <a:schemeClr val="tx1"/>
                </a:solidFill>
              </a:rPr>
              <a:t>model.load</a:t>
            </a:r>
            <a:r>
              <a:rPr lang="en-US" b="1" dirty="0">
                <a:solidFill>
                  <a:schemeClr val="tx1"/>
                </a:solidFill>
              </a:rPr>
              <a:t>()</a:t>
            </a:r>
          </a:p>
        </p:txBody>
      </p:sp>
      <p:sp>
        <p:nvSpPr>
          <p:cNvPr id="33" name="Down Arrow 32">
            <a:extLst>
              <a:ext uri="{FF2B5EF4-FFF2-40B4-BE49-F238E27FC236}">
                <a16:creationId xmlns:a16="http://schemas.microsoft.com/office/drawing/2014/main" id="{26419DD7-0BF7-6D41-A39D-40ACF0B33E6C}"/>
              </a:ext>
            </a:extLst>
          </p:cNvPr>
          <p:cNvSpPr/>
          <p:nvPr/>
        </p:nvSpPr>
        <p:spPr>
          <a:xfrm>
            <a:off x="8153672" y="5076624"/>
            <a:ext cx="1073599" cy="946338"/>
          </a:xfrm>
          <a:prstGeom prst="downArrow">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EEADE0D-B01E-0341-97BF-A94726285689}"/>
              </a:ext>
            </a:extLst>
          </p:cNvPr>
          <p:cNvSpPr txBox="1"/>
          <p:nvPr/>
        </p:nvSpPr>
        <p:spPr>
          <a:xfrm>
            <a:off x="854377" y="1589559"/>
            <a:ext cx="4347193" cy="206210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We can call </a:t>
            </a:r>
            <a:r>
              <a:rPr lang="en-US" sz="1600" dirty="0">
                <a:latin typeface="Arial" panose="020B0604020202020204" pitchFamily="34" charset="0"/>
                <a:cs typeface="Arial" panose="020B0604020202020204" pitchFamily="34" charset="0"/>
                <a:hlinkClick r:id="rId3"/>
              </a:rPr>
              <a:t>model.save</a:t>
            </a:r>
            <a:r>
              <a:rPr lang="en-US" sz="1600" dirty="0">
                <a:latin typeface="Arial" panose="020B0604020202020204" pitchFamily="34" charset="0"/>
                <a:cs typeface="Arial" panose="020B0604020202020204" pitchFamily="34" charset="0"/>
              </a:rPr>
              <a:t> to save a model's architecture, weights, and training configuration in a single file/folder. This allows you to export a model so it can be used without access to the original Python code*. Since the optimizer-state is recovered, you can resume training from exactly where you left off.</a:t>
            </a:r>
          </a:p>
        </p:txBody>
      </p:sp>
      <p:sp>
        <p:nvSpPr>
          <p:cNvPr id="3" name="TextBox 2">
            <a:extLst>
              <a:ext uri="{FF2B5EF4-FFF2-40B4-BE49-F238E27FC236}">
                <a16:creationId xmlns:a16="http://schemas.microsoft.com/office/drawing/2014/main" id="{35379D53-21ED-E94A-966B-B00CDF3B6904}"/>
              </a:ext>
            </a:extLst>
          </p:cNvPr>
          <p:cNvSpPr txBox="1"/>
          <p:nvPr/>
        </p:nvSpPr>
        <p:spPr>
          <a:xfrm>
            <a:off x="298707" y="4407435"/>
            <a:ext cx="5647700" cy="553998"/>
          </a:xfrm>
          <a:prstGeom prst="rect">
            <a:avLst/>
          </a:prstGeom>
          <a:noFill/>
          <a:ln>
            <a:solidFill>
              <a:schemeClr val="accent2"/>
            </a:solidFill>
          </a:ln>
        </p:spPr>
        <p:txBody>
          <a:bodyPr wrap="none" rtlCol="0">
            <a:spAutoFit/>
          </a:bodyPr>
          <a:lstStyle/>
          <a:p>
            <a:r>
              <a:rPr lang="en-US" sz="1000" dirty="0" err="1">
                <a:latin typeface="Menlo" panose="020B0609030804020204" pitchFamily="49" charset="0"/>
                <a:ea typeface="Menlo" panose="020B0609030804020204" pitchFamily="49" charset="0"/>
                <a:cs typeface="Menlo" panose="020B0609030804020204" pitchFamily="49" charset="0"/>
              </a:rPr>
              <a:t>model_save_path</a:t>
            </a:r>
            <a:r>
              <a:rPr lang="en-US" sz="1000" dirty="0">
                <a:latin typeface="Menlo" panose="020B0609030804020204" pitchFamily="49" charset="0"/>
                <a:ea typeface="Menlo" panose="020B0609030804020204" pitchFamily="49" charset="0"/>
                <a:cs typeface="Menlo" panose="020B0609030804020204" pitchFamily="49" charset="0"/>
              </a:rPr>
              <a:t> = "</a:t>
            </a:r>
            <a:r>
              <a:rPr lang="en-US" sz="1000" dirty="0" err="1">
                <a:latin typeface="Menlo" panose="020B0609030804020204" pitchFamily="49" charset="0"/>
                <a:ea typeface="Menlo" panose="020B0609030804020204" pitchFamily="49" charset="0"/>
                <a:cs typeface="Menlo" panose="020B0609030804020204" pitchFamily="49" charset="0"/>
              </a:rPr>
              <a:t>saved_models_folder</a:t>
            </a:r>
            <a:r>
              <a:rPr lang="en-US" sz="1000" dirty="0">
                <a:latin typeface="Menlo" panose="020B0609030804020204" pitchFamily="49" charset="0"/>
                <a:ea typeface="Menlo" panose="020B0609030804020204" pitchFamily="49" charset="0"/>
                <a:cs typeface="Menlo" panose="020B0609030804020204" pitchFamily="49" charset="0"/>
              </a:rPr>
              <a:t>/CNN_model_fashion_checkpoint.h5"</a:t>
            </a:r>
          </a:p>
          <a:p>
            <a:r>
              <a:rPr lang="en-US" sz="1000" dirty="0" err="1">
                <a:latin typeface="Menlo" panose="020B0609030804020204" pitchFamily="49" charset="0"/>
                <a:ea typeface="Menlo" panose="020B0609030804020204" pitchFamily="49" charset="0"/>
                <a:cs typeface="Menlo" panose="020B0609030804020204" pitchFamily="49" charset="0"/>
              </a:rPr>
              <a:t>model.save</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model_save_path</a:t>
            </a:r>
            <a:r>
              <a:rPr lang="en-US" sz="1000" dirty="0">
                <a:latin typeface="Menlo" panose="020B0609030804020204" pitchFamily="49" charset="0"/>
                <a:ea typeface="Menlo" panose="020B0609030804020204" pitchFamily="49" charset="0"/>
                <a:cs typeface="Menlo" panose="020B0609030804020204" pitchFamily="49" charset="0"/>
              </a:rPr>
              <a:t>)</a:t>
            </a:r>
          </a:p>
          <a:p>
            <a:endParaRPr lang="en-US" sz="1000" dirty="0">
              <a:latin typeface="Menlo" panose="020B0609030804020204" pitchFamily="49" charset="0"/>
              <a:ea typeface="Menlo" panose="020B0609030804020204" pitchFamily="49" charset="0"/>
              <a:cs typeface="Menlo" panose="020B0609030804020204" pitchFamily="49" charset="0"/>
            </a:endParaRPr>
          </a:p>
        </p:txBody>
      </p:sp>
      <p:sp>
        <p:nvSpPr>
          <p:cNvPr id="36" name="TextBox 35">
            <a:extLst>
              <a:ext uri="{FF2B5EF4-FFF2-40B4-BE49-F238E27FC236}">
                <a16:creationId xmlns:a16="http://schemas.microsoft.com/office/drawing/2014/main" id="{EAA2AE2A-5CEE-5A41-9DAD-08A5C0C6D77C}"/>
              </a:ext>
            </a:extLst>
          </p:cNvPr>
          <p:cNvSpPr txBox="1"/>
          <p:nvPr/>
        </p:nvSpPr>
        <p:spPr>
          <a:xfrm>
            <a:off x="298707" y="6002407"/>
            <a:ext cx="5878532" cy="707886"/>
          </a:xfrm>
          <a:prstGeom prst="rect">
            <a:avLst/>
          </a:prstGeom>
          <a:noFill/>
          <a:ln>
            <a:solidFill>
              <a:schemeClr val="accent2"/>
            </a:solidFill>
          </a:ln>
        </p:spPr>
        <p:txBody>
          <a:bodyPr wrap="none" rtlCol="0">
            <a:spAutoFit/>
          </a:bodyPr>
          <a:lstStyle/>
          <a:p>
            <a:r>
              <a:rPr lang="en-US" sz="1000" dirty="0" err="1">
                <a:latin typeface="Menlo" panose="020B0609030804020204" pitchFamily="49" charset="0"/>
                <a:ea typeface="Menlo" panose="020B0609030804020204" pitchFamily="49" charset="0"/>
                <a:cs typeface="Menlo" panose="020B0609030804020204" pitchFamily="49" charset="0"/>
              </a:rPr>
              <a:t>pretrained_model</a:t>
            </a:r>
            <a:r>
              <a:rPr lang="en-US" sz="1000" dirty="0">
                <a:latin typeface="Menlo" panose="020B0609030804020204" pitchFamily="49" charset="0"/>
                <a:ea typeface="Menlo" panose="020B0609030804020204" pitchFamily="49" charset="0"/>
                <a:cs typeface="Menlo" panose="020B0609030804020204" pitchFamily="49" charset="0"/>
              </a:rPr>
              <a:t> = </a:t>
            </a:r>
            <a:r>
              <a:rPr lang="en-US" sz="1000" dirty="0" err="1">
                <a:latin typeface="Menlo" panose="020B0609030804020204" pitchFamily="49" charset="0"/>
                <a:ea typeface="Menlo" panose="020B0609030804020204" pitchFamily="49" charset="0"/>
                <a:cs typeface="Menlo" panose="020B0609030804020204" pitchFamily="49" charset="0"/>
              </a:rPr>
              <a:t>tf.keras.models.load_model</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model_save_path</a:t>
            </a:r>
            <a:r>
              <a:rPr lang="en-US" sz="1000" dirty="0">
                <a:latin typeface="Menlo" panose="020B0609030804020204" pitchFamily="49" charset="0"/>
                <a:ea typeface="Menlo" panose="020B0609030804020204" pitchFamily="49" charset="0"/>
                <a:cs typeface="Menlo" panose="020B0609030804020204" pitchFamily="49" charset="0"/>
              </a:rPr>
              <a:t>)</a:t>
            </a:r>
          </a:p>
          <a:p>
            <a:r>
              <a:rPr lang="en-US" sz="1000" dirty="0" err="1">
                <a:latin typeface="Menlo" panose="020B0609030804020204" pitchFamily="49" charset="0"/>
                <a:ea typeface="Menlo" panose="020B0609030804020204" pitchFamily="49" charset="0"/>
                <a:cs typeface="Menlo" panose="020B0609030804020204" pitchFamily="49" charset="0"/>
              </a:rPr>
              <a:t>pretrained_model.summary</a:t>
            </a:r>
            <a:r>
              <a:rPr lang="en-US" sz="1000" dirty="0">
                <a:latin typeface="Menlo" panose="020B0609030804020204" pitchFamily="49" charset="0"/>
                <a:ea typeface="Menlo" panose="020B0609030804020204" pitchFamily="49" charset="0"/>
                <a:cs typeface="Menlo" panose="020B0609030804020204" pitchFamily="49" charset="0"/>
              </a:rPr>
              <a:t>()</a:t>
            </a:r>
          </a:p>
          <a:p>
            <a:r>
              <a:rPr lang="en-US" sz="1000" dirty="0">
                <a:latin typeface="Menlo" panose="020B0609030804020204" pitchFamily="49" charset="0"/>
                <a:ea typeface="Menlo" panose="020B0609030804020204" pitchFamily="49" charset="0"/>
                <a:cs typeface="Menlo" panose="020B0609030804020204" pitchFamily="49" charset="0"/>
              </a:rPr>
              <a:t>loss, acc = </a:t>
            </a:r>
            <a:r>
              <a:rPr lang="en-US" sz="1000" dirty="0" err="1">
                <a:latin typeface="Menlo" panose="020B0609030804020204" pitchFamily="49" charset="0"/>
                <a:ea typeface="Menlo" panose="020B0609030804020204" pitchFamily="49" charset="0"/>
                <a:cs typeface="Menlo" panose="020B0609030804020204" pitchFamily="49" charset="0"/>
              </a:rPr>
              <a:t>pretrained_model.evaluate</a:t>
            </a:r>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test_images</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test_labels</a:t>
            </a:r>
            <a:r>
              <a:rPr lang="en-US" sz="1000" dirty="0">
                <a:latin typeface="Menlo" panose="020B0609030804020204" pitchFamily="49" charset="0"/>
                <a:ea typeface="Menlo" panose="020B0609030804020204" pitchFamily="49" charset="0"/>
                <a:cs typeface="Menlo" panose="020B0609030804020204" pitchFamily="49" charset="0"/>
              </a:rPr>
              <a:t>, verbose=2)</a:t>
            </a:r>
          </a:p>
          <a:p>
            <a:r>
              <a:rPr lang="en-US" sz="1000" dirty="0">
                <a:latin typeface="Menlo" panose="020B0609030804020204" pitchFamily="49" charset="0"/>
                <a:ea typeface="Menlo" panose="020B0609030804020204" pitchFamily="49" charset="0"/>
                <a:cs typeface="Menlo" panose="020B0609030804020204" pitchFamily="49" charset="0"/>
              </a:rPr>
              <a:t>print("Restored model, accuracy: {:5.2f}%".format(100 * acc))</a:t>
            </a:r>
          </a:p>
        </p:txBody>
      </p:sp>
    </p:spTree>
    <p:extLst>
      <p:ext uri="{BB962C8B-B14F-4D97-AF65-F5344CB8AC3E}">
        <p14:creationId xmlns:p14="http://schemas.microsoft.com/office/powerpoint/2010/main" val="137195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838200" y="2758066"/>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2769714" y="2758066"/>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4375786" y="2753937"/>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6163376" y="2753937"/>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the Model</a:t>
            </a:r>
          </a:p>
          <a:p>
            <a:pPr algn="ctr"/>
            <a:r>
              <a:rPr lang="en-US" dirty="0">
                <a:solidFill>
                  <a:schemeClr val="tx1"/>
                </a:solidFill>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7853844" y="2753936"/>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2528669" y="3297427"/>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4182434" y="3293298"/>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5969659" y="3293298"/>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7576096" y="3293297"/>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9266564" y="3290839"/>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1305468" y="2384604"/>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115511" y="2384604"/>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4795883" y="2384604"/>
            <a:ext cx="779765" cy="369332"/>
          </a:xfrm>
          <a:prstGeom prst="rect">
            <a:avLst/>
          </a:prstGeom>
          <a:noFill/>
        </p:spPr>
        <p:txBody>
          <a:bodyPr wrap="none" rtlCol="0">
            <a:spAutoFit/>
          </a:bodyPr>
          <a:lstStyle/>
          <a:p>
            <a:r>
              <a:rPr lang="en-US" b="1" dirty="0"/>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6504978" y="2384604"/>
            <a:ext cx="779765" cy="369332"/>
          </a:xfrm>
          <a:prstGeom prst="rect">
            <a:avLst/>
          </a:prstGeom>
          <a:noFill/>
        </p:spPr>
        <p:txBody>
          <a:bodyPr wrap="none" rtlCol="0">
            <a:spAutoFit/>
          </a:bodyPr>
          <a:lstStyle/>
          <a:p>
            <a:r>
              <a:rPr lang="en-US" b="1" dirty="0"/>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8148583" y="2396179"/>
            <a:ext cx="779765" cy="369332"/>
          </a:xfrm>
          <a:prstGeom prst="rect">
            <a:avLst/>
          </a:prstGeom>
          <a:noFill/>
        </p:spPr>
        <p:txBody>
          <a:bodyPr wrap="none" rtlCol="0">
            <a:spAutoFit/>
          </a:bodyPr>
          <a:lstStyle/>
          <a:p>
            <a:r>
              <a:rPr lang="en-US" b="1" dirty="0"/>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20" name="Rectangle 19">
            <a:extLst>
              <a:ext uri="{FF2B5EF4-FFF2-40B4-BE49-F238E27FC236}">
                <a16:creationId xmlns:a16="http://schemas.microsoft.com/office/drawing/2014/main" id="{109B5FB8-C9B6-854A-99D4-13D9C2E06521}"/>
              </a:ext>
            </a:extLst>
          </p:cNvPr>
          <p:cNvSpPr/>
          <p:nvPr/>
        </p:nvSpPr>
        <p:spPr>
          <a:xfrm>
            <a:off x="9553335" y="2753936"/>
            <a:ext cx="1412720" cy="107872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the Trained Model</a:t>
            </a:r>
          </a:p>
        </p:txBody>
      </p:sp>
      <p:sp>
        <p:nvSpPr>
          <p:cNvPr id="22" name="TextBox 21">
            <a:extLst>
              <a:ext uri="{FF2B5EF4-FFF2-40B4-BE49-F238E27FC236}">
                <a16:creationId xmlns:a16="http://schemas.microsoft.com/office/drawing/2014/main" id="{C58D8E01-7448-F145-ACF7-7598A8D95925}"/>
              </a:ext>
            </a:extLst>
          </p:cNvPr>
          <p:cNvSpPr txBox="1"/>
          <p:nvPr/>
        </p:nvSpPr>
        <p:spPr>
          <a:xfrm>
            <a:off x="9848074" y="2396179"/>
            <a:ext cx="779765" cy="369332"/>
          </a:xfrm>
          <a:prstGeom prst="rect">
            <a:avLst/>
          </a:prstGeom>
          <a:noFill/>
        </p:spPr>
        <p:txBody>
          <a:bodyPr wrap="none" rtlCol="0">
            <a:spAutoFit/>
          </a:bodyPr>
          <a:lstStyle/>
          <a:p>
            <a:r>
              <a:rPr lang="en-US" b="1" dirty="0"/>
              <a:t>Step 6</a:t>
            </a:r>
          </a:p>
        </p:txBody>
      </p:sp>
      <p:sp>
        <p:nvSpPr>
          <p:cNvPr id="3" name="TextBox 2">
            <a:extLst>
              <a:ext uri="{FF2B5EF4-FFF2-40B4-BE49-F238E27FC236}">
                <a16:creationId xmlns:a16="http://schemas.microsoft.com/office/drawing/2014/main" id="{F7DF7455-40C7-4B4C-858F-EDA848B93F12}"/>
              </a:ext>
            </a:extLst>
          </p:cNvPr>
          <p:cNvSpPr txBox="1"/>
          <p:nvPr/>
        </p:nvSpPr>
        <p:spPr>
          <a:xfrm>
            <a:off x="867806" y="4379801"/>
            <a:ext cx="9704388" cy="1200329"/>
          </a:xfrm>
          <a:prstGeom prst="rect">
            <a:avLst/>
          </a:prstGeom>
          <a:noFill/>
        </p:spPr>
        <p:txBody>
          <a:bodyPr wrap="none" rtlCol="0">
            <a:spAutoFit/>
          </a:bodyPr>
          <a:lstStyle/>
          <a:p>
            <a:pPr marL="342900" indent="-342900">
              <a:buAutoNum type="arabicPeriod"/>
            </a:pPr>
            <a:r>
              <a:rPr lang="en-US" dirty="0"/>
              <a:t>We can reuse the model (to train) at a later date without training the model again</a:t>
            </a:r>
          </a:p>
          <a:p>
            <a:pPr marL="342900" indent="-342900">
              <a:buAutoNum type="arabicPeriod"/>
            </a:pPr>
            <a:r>
              <a:rPr lang="en-US" dirty="0"/>
              <a:t>We can do evaluation or </a:t>
            </a:r>
            <a:r>
              <a:rPr lang="en-US" b="1" dirty="0"/>
              <a:t>Inference </a:t>
            </a:r>
            <a:r>
              <a:rPr lang="en-US" dirty="0"/>
              <a:t> on the trained model without training again</a:t>
            </a:r>
          </a:p>
          <a:p>
            <a:pPr marL="342900" indent="-342900">
              <a:buAutoNum type="arabicPeriod"/>
            </a:pPr>
            <a:r>
              <a:rPr lang="en-US" dirty="0"/>
              <a:t>Save the parameters of the model and pass it to another team</a:t>
            </a:r>
          </a:p>
          <a:p>
            <a:pPr marL="800100" lvl="1" indent="-342900">
              <a:buAutoNum type="arabicPeriod"/>
            </a:pPr>
            <a:r>
              <a:rPr lang="en-US" dirty="0"/>
              <a:t>Researcher A trains the model and passes it on to researcher B who is in charge of evaluation.</a:t>
            </a:r>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convolutional neural network.</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input_shape</a:t>
            </a:r>
            <a:r>
              <a:rPr lang="en-US" sz="1400" dirty="0">
                <a:latin typeface="Menlo" panose="020B0609030804020204" pitchFamily="49" charset="0"/>
                <a:ea typeface="Menlo" panose="020B0609030804020204" pitchFamily="49" charset="0"/>
                <a:cs typeface="Menlo" panose="020B0609030804020204" pitchFamily="49" charset="0"/>
              </a:rPr>
              <a:t>=(28,28,1)),</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tf.keras.layers.Flatten</a:t>
            </a:r>
            <a:r>
              <a:rPr lang="en-US" sz="1400" dirty="0">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(256,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(0.5),</a:t>
            </a:r>
          </a:p>
          <a:p>
            <a:pPr lvl="1"/>
            <a:r>
              <a:rPr lang="en-US" sz="14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(10, activation='</a:t>
            </a:r>
            <a:r>
              <a:rPr lang="en-US" sz="1400" dirty="0" err="1">
                <a:latin typeface="Menlo" panose="020B0609030804020204" pitchFamily="49" charset="0"/>
                <a:ea typeface="Menlo" panose="020B0609030804020204" pitchFamily="49" charset="0"/>
                <a:cs typeface="Menlo" panose="020B0609030804020204" pitchFamily="49" charset="0"/>
              </a:rPr>
              <a:t>softmax</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63120" y="330697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1093</TotalTime>
  <Words>1313</Words>
  <Application>Microsoft Macintosh PowerPoint</Application>
  <PresentationFormat>Widescreen</PresentationFormat>
  <Paragraphs>173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Pooling</vt:lpstr>
      <vt:lpstr>Step 4: Train the Deep Learning Model</vt:lpstr>
      <vt:lpstr>Step 5: Evaluate the Model</vt:lpstr>
      <vt:lpstr>Step 6: Save the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10</cp:revision>
  <dcterms:created xsi:type="dcterms:W3CDTF">2021-10-19T21:34:52Z</dcterms:created>
  <dcterms:modified xsi:type="dcterms:W3CDTF">2021-10-26T16:22:21Z</dcterms:modified>
</cp:coreProperties>
</file>